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7" r:id="rId3"/>
    <p:sldId id="266" r:id="rId4"/>
    <p:sldId id="268" r:id="rId5"/>
    <p:sldId id="273" r:id="rId6"/>
    <p:sldId id="274" r:id="rId7"/>
    <p:sldId id="277" r:id="rId8"/>
    <p:sldId id="278" r:id="rId9"/>
    <p:sldId id="276" r:id="rId10"/>
    <p:sldId id="275" r:id="rId11"/>
    <p:sldId id="279" r:id="rId12"/>
    <p:sldId id="282" r:id="rId13"/>
    <p:sldId id="280" r:id="rId14"/>
    <p:sldId id="284" r:id="rId15"/>
    <p:sldId id="285" r:id="rId16"/>
    <p:sldId id="290" r:id="rId17"/>
    <p:sldId id="281" r:id="rId18"/>
    <p:sldId id="283" r:id="rId19"/>
    <p:sldId id="286" r:id="rId20"/>
    <p:sldId id="288" r:id="rId21"/>
    <p:sldId id="289" r:id="rId22"/>
    <p:sldId id="29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4660" autoAdjust="0"/>
  </p:normalViewPr>
  <p:slideViewPr>
    <p:cSldViewPr>
      <p:cViewPr>
        <p:scale>
          <a:sx n="81" d="100"/>
          <a:sy n="81" d="100"/>
        </p:scale>
        <p:origin x="-192" y="72"/>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10/28/2013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10/28/2013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2EC29-B8C5-4C7A-B6DA-418494D5CB21}"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2EC29-B8C5-4C7A-B6DA-418494D5CB21}"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2EC29-B8C5-4C7A-B6DA-418494D5CB21}"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1"/>
            <a:ext cx="484632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8880" y="1676401"/>
            <a:ext cx="484632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2EC29-B8C5-4C7A-B6DA-418494D5CB21}"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2EC29-B8C5-4C7A-B6DA-418494D5CB21}" type="datetimeFigureOut">
              <a:rPr lang="en-US" smtClean="0"/>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2EC29-B8C5-4C7A-B6DA-418494D5CB21}" type="datetimeFigureOut">
              <a:rPr lang="en-US" smtClean="0"/>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smtClean="0"/>
              <a:t>Click to edit Master title style</a:t>
            </a:r>
            <a:endParaRPr lang="en-US"/>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10/28/2013</a:t>
            </a:fld>
            <a:endParaRPr lang="en-US"/>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285999"/>
          </a:xfrm>
        </p:spPr>
        <p:txBody>
          <a:bodyPr>
            <a:normAutofit fontScale="90000"/>
          </a:bodyPr>
          <a:lstStyle/>
          <a:p>
            <a:r>
              <a:rPr lang="en-US" dirty="0" smtClean="0"/>
              <a:t>Far West Suburban</a:t>
            </a:r>
            <a:br>
              <a:rPr lang="en-US" dirty="0" smtClean="0"/>
            </a:br>
            <a:r>
              <a:rPr lang="en-US" dirty="0" smtClean="0"/>
              <a:t>Basketball Officials Association</a:t>
            </a:r>
            <a:endParaRPr lang="en-US" dirty="0"/>
          </a:p>
        </p:txBody>
      </p:sp>
      <p:sp>
        <p:nvSpPr>
          <p:cNvPr id="3" name="Subtitle 2"/>
          <p:cNvSpPr>
            <a:spLocks noGrp="1"/>
          </p:cNvSpPr>
          <p:nvPr>
            <p:ph type="subTitle" idx="1"/>
          </p:nvPr>
        </p:nvSpPr>
        <p:spPr>
          <a:xfrm>
            <a:off x="5638800" y="2895600"/>
            <a:ext cx="5486400" cy="914400"/>
          </a:xfrm>
        </p:spPr>
        <p:txBody>
          <a:bodyPr>
            <a:normAutofit/>
          </a:bodyPr>
          <a:lstStyle/>
          <a:p>
            <a:r>
              <a:rPr lang="en-US" sz="5400" dirty="0" smtClean="0"/>
              <a:t>Fighting</a:t>
            </a:r>
            <a:endParaRPr lang="en-US" sz="5400" dirty="0"/>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Rules</a:t>
            </a:r>
            <a:endParaRPr lang="en-US" dirty="0"/>
          </a:p>
        </p:txBody>
      </p:sp>
      <p:sp>
        <p:nvSpPr>
          <p:cNvPr id="3" name="Text Placeholder 2"/>
          <p:cNvSpPr>
            <a:spLocks noGrp="1"/>
          </p:cNvSpPr>
          <p:nvPr>
            <p:ph type="body" idx="1"/>
          </p:nvPr>
        </p:nvSpPr>
        <p:spPr>
          <a:xfrm>
            <a:off x="990600" y="1676400"/>
            <a:ext cx="10058400" cy="4648200"/>
          </a:xfrm>
        </p:spPr>
        <p:txBody>
          <a:bodyPr>
            <a:normAutofit/>
          </a:bodyPr>
          <a:lstStyle/>
          <a:p>
            <a:pPr algn="ctr"/>
            <a:r>
              <a:rPr lang="en-US" sz="4300" dirty="0" smtClean="0"/>
              <a:t>Player Technical </a:t>
            </a:r>
            <a:r>
              <a:rPr lang="en-US" dirty="0">
                <a:solidFill>
                  <a:srgbClr val="FFC000"/>
                </a:solidFill>
              </a:rPr>
              <a:t>(Rule </a:t>
            </a:r>
            <a:r>
              <a:rPr lang="en-US" dirty="0" smtClean="0">
                <a:solidFill>
                  <a:srgbClr val="FFC000"/>
                </a:solidFill>
              </a:rPr>
              <a:t>10-3)</a:t>
            </a:r>
            <a:endParaRPr lang="en-US" dirty="0"/>
          </a:p>
          <a:p>
            <a:endParaRPr lang="en-US" dirty="0" smtClean="0"/>
          </a:p>
          <a:p>
            <a:r>
              <a:rPr lang="en-US" b="1" dirty="0" smtClean="0"/>
              <a:t>Art. 6:	A player shall not commit an unsporting foul…including:</a:t>
            </a:r>
          </a:p>
          <a:p>
            <a:r>
              <a:rPr lang="en-US" b="1" dirty="0"/>
              <a:t>	</a:t>
            </a:r>
            <a:r>
              <a:rPr lang="en-US" b="1" dirty="0" smtClean="0"/>
              <a:t>b. Using profane or inappropriate language or obscene gestures</a:t>
            </a:r>
          </a:p>
          <a:p>
            <a:r>
              <a:rPr lang="en-US" b="1" dirty="0"/>
              <a:t>	</a:t>
            </a:r>
            <a:r>
              <a:rPr lang="en-US" b="1" dirty="0" smtClean="0"/>
              <a:t>c. Baiting or taunting an opponent</a:t>
            </a:r>
          </a:p>
          <a:p>
            <a:r>
              <a:rPr lang="en-US" b="1" dirty="0" smtClean="0"/>
              <a:t>Art. 7: Intentionally or flagrantly contacting an opponent when the ball is dead, and the contact is not a personal foul</a:t>
            </a:r>
          </a:p>
          <a:p>
            <a:r>
              <a:rPr lang="en-US" b="1" dirty="0" smtClean="0"/>
              <a:t>Art. 8: Be charged with fighting</a:t>
            </a:r>
          </a:p>
          <a:p>
            <a:r>
              <a:rPr lang="en-US" b="1" dirty="0" smtClean="0">
                <a:solidFill>
                  <a:srgbClr val="FFC000"/>
                </a:solidFill>
              </a:rPr>
              <a:t>Penalty: Flagrant foul (disqualification)</a:t>
            </a:r>
          </a:p>
          <a:p>
            <a:endParaRPr lang="en-US" dirty="0"/>
          </a:p>
        </p:txBody>
      </p:sp>
    </p:spTree>
    <p:extLst>
      <p:ext uri="{BB962C8B-B14F-4D97-AF65-F5344CB8AC3E}">
        <p14:creationId xmlns:p14="http://schemas.microsoft.com/office/powerpoint/2010/main" val="253637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Rules</a:t>
            </a:r>
            <a:endParaRPr lang="en-US" dirty="0"/>
          </a:p>
        </p:txBody>
      </p:sp>
      <p:sp>
        <p:nvSpPr>
          <p:cNvPr id="3" name="Text Placeholder 2"/>
          <p:cNvSpPr>
            <a:spLocks noGrp="1"/>
          </p:cNvSpPr>
          <p:nvPr>
            <p:ph type="body" idx="1"/>
          </p:nvPr>
        </p:nvSpPr>
        <p:spPr>
          <a:xfrm>
            <a:off x="990600" y="1676400"/>
            <a:ext cx="10058400" cy="4648200"/>
          </a:xfrm>
        </p:spPr>
        <p:txBody>
          <a:bodyPr>
            <a:normAutofit fontScale="92500" lnSpcReduction="20000"/>
          </a:bodyPr>
          <a:lstStyle/>
          <a:p>
            <a:pPr algn="ctr"/>
            <a:r>
              <a:rPr lang="en-US" sz="4800" dirty="0" smtClean="0"/>
              <a:t>Bench Technical </a:t>
            </a:r>
            <a:r>
              <a:rPr lang="en-US" dirty="0">
                <a:solidFill>
                  <a:srgbClr val="FFC000"/>
                </a:solidFill>
              </a:rPr>
              <a:t>(Rule </a:t>
            </a:r>
            <a:r>
              <a:rPr lang="en-US" dirty="0" smtClean="0">
                <a:solidFill>
                  <a:srgbClr val="FFC000"/>
                </a:solidFill>
              </a:rPr>
              <a:t>10-4)</a:t>
            </a:r>
            <a:endParaRPr lang="en-US" dirty="0"/>
          </a:p>
          <a:p>
            <a:endParaRPr lang="en-US" dirty="0" smtClean="0"/>
          </a:p>
          <a:p>
            <a:r>
              <a:rPr lang="en-US" b="1" dirty="0" smtClean="0"/>
              <a:t>Art. 1:	Bench personnel, including the head coach, shall not commit an unsporting foul…such as:</a:t>
            </a:r>
          </a:p>
          <a:p>
            <a:r>
              <a:rPr lang="en-US" b="1" dirty="0"/>
              <a:t>	c</a:t>
            </a:r>
            <a:r>
              <a:rPr lang="en-US" b="1" dirty="0" smtClean="0"/>
              <a:t>. Using profane or inappropriate language or obscene gestures</a:t>
            </a:r>
          </a:p>
          <a:p>
            <a:r>
              <a:rPr lang="en-US" b="1" dirty="0"/>
              <a:t>	</a:t>
            </a:r>
            <a:r>
              <a:rPr lang="en-US" b="1" dirty="0" smtClean="0"/>
              <a:t>d. Disrespectfully addressing, baiting or taunting an opponent</a:t>
            </a:r>
          </a:p>
          <a:p>
            <a:r>
              <a:rPr lang="en-US" b="1" dirty="0"/>
              <a:t>	</a:t>
            </a:r>
            <a:r>
              <a:rPr lang="en-US" b="1" dirty="0" smtClean="0"/>
              <a:t>e. Being charged with fighting</a:t>
            </a:r>
          </a:p>
          <a:p>
            <a:r>
              <a:rPr lang="en-US" b="1" dirty="0" smtClean="0"/>
              <a:t>Art. 5: Leave the confines of the bench during a fight or when a fight may break out.</a:t>
            </a:r>
            <a:endParaRPr lang="en-US" dirty="0"/>
          </a:p>
          <a:p>
            <a:r>
              <a:rPr lang="en-US" b="1" dirty="0" smtClean="0">
                <a:solidFill>
                  <a:srgbClr val="FFC000"/>
                </a:solidFill>
              </a:rPr>
              <a:t>*** Head coach may enter the court without being beckoned to help diffuse a situation.</a:t>
            </a:r>
          </a:p>
          <a:p>
            <a:r>
              <a:rPr lang="en-US" b="1" dirty="0" smtClean="0">
                <a:solidFill>
                  <a:srgbClr val="FFC000"/>
                </a:solidFill>
              </a:rPr>
              <a:t>Penalties will be discussed in a few slides</a:t>
            </a:r>
          </a:p>
        </p:txBody>
      </p:sp>
    </p:spTree>
    <p:extLst>
      <p:ext uri="{BB962C8B-B14F-4D97-AF65-F5344CB8AC3E}">
        <p14:creationId xmlns:p14="http://schemas.microsoft.com/office/powerpoint/2010/main" val="386629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Rules</a:t>
            </a:r>
            <a:endParaRPr lang="en-US" dirty="0"/>
          </a:p>
        </p:txBody>
      </p:sp>
      <p:sp>
        <p:nvSpPr>
          <p:cNvPr id="3" name="Text Placeholder 2"/>
          <p:cNvSpPr>
            <a:spLocks noGrp="1"/>
          </p:cNvSpPr>
          <p:nvPr>
            <p:ph type="body" idx="1"/>
          </p:nvPr>
        </p:nvSpPr>
        <p:spPr>
          <a:xfrm>
            <a:off x="990600" y="1676400"/>
            <a:ext cx="10058400" cy="4648200"/>
          </a:xfrm>
        </p:spPr>
        <p:txBody>
          <a:bodyPr>
            <a:normAutofit/>
          </a:bodyPr>
          <a:lstStyle/>
          <a:p>
            <a:pPr algn="ctr"/>
            <a:r>
              <a:rPr lang="en-US" sz="4300" dirty="0" smtClean="0"/>
              <a:t>Penalties</a:t>
            </a:r>
            <a:endParaRPr lang="en-US" sz="4300" dirty="0"/>
          </a:p>
          <a:p>
            <a:endParaRPr lang="en-US" dirty="0"/>
          </a:p>
          <a:p>
            <a:r>
              <a:rPr lang="en-US" dirty="0" smtClean="0"/>
              <a:t>Players on the court</a:t>
            </a:r>
          </a:p>
          <a:p>
            <a:pPr marL="342900" indent="-342900">
              <a:buFont typeface="Arial" panose="020B0604020202020204" pitchFamily="34" charset="0"/>
              <a:buChar char="•"/>
            </a:pPr>
            <a:r>
              <a:rPr lang="en-US" dirty="0" smtClean="0">
                <a:solidFill>
                  <a:srgbClr val="FFC000"/>
                </a:solidFill>
              </a:rPr>
              <a:t>All players given flagrant fouls and disqualified</a:t>
            </a:r>
          </a:p>
          <a:p>
            <a:pPr marL="342900" indent="-342900">
              <a:buFont typeface="Arial" panose="020B0604020202020204" pitchFamily="34" charset="0"/>
              <a:buChar char="•"/>
            </a:pPr>
            <a:r>
              <a:rPr lang="en-US" dirty="0" smtClean="0">
                <a:solidFill>
                  <a:srgbClr val="FFC000"/>
                </a:solidFill>
              </a:rPr>
              <a:t>If even number from each team, no free throws, and ball put in play at point of interruption</a:t>
            </a:r>
          </a:p>
          <a:p>
            <a:pPr marL="342900" indent="-342900">
              <a:buFont typeface="Arial" panose="020B0604020202020204" pitchFamily="34" charset="0"/>
              <a:buChar char="•"/>
            </a:pPr>
            <a:r>
              <a:rPr lang="en-US" dirty="0" smtClean="0">
                <a:solidFill>
                  <a:srgbClr val="FFC000"/>
                </a:solidFill>
              </a:rPr>
              <a:t>If uneven number, two free throws for each additional player to offended team, and ball at division line for a throw in</a:t>
            </a:r>
          </a:p>
        </p:txBody>
      </p:sp>
    </p:spTree>
    <p:extLst>
      <p:ext uri="{BB962C8B-B14F-4D97-AF65-F5344CB8AC3E}">
        <p14:creationId xmlns:p14="http://schemas.microsoft.com/office/powerpoint/2010/main" val="224286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Rules</a:t>
            </a:r>
            <a:endParaRPr lang="en-US" dirty="0"/>
          </a:p>
        </p:txBody>
      </p:sp>
      <p:sp>
        <p:nvSpPr>
          <p:cNvPr id="3" name="Text Placeholder 2"/>
          <p:cNvSpPr>
            <a:spLocks noGrp="1"/>
          </p:cNvSpPr>
          <p:nvPr>
            <p:ph type="body" idx="1"/>
          </p:nvPr>
        </p:nvSpPr>
        <p:spPr>
          <a:xfrm>
            <a:off x="990600" y="1676400"/>
            <a:ext cx="10058400" cy="4648200"/>
          </a:xfrm>
        </p:spPr>
        <p:txBody>
          <a:bodyPr>
            <a:normAutofit/>
          </a:bodyPr>
          <a:lstStyle/>
          <a:p>
            <a:pPr algn="ctr"/>
            <a:r>
              <a:rPr lang="en-US" sz="4300" dirty="0" smtClean="0"/>
              <a:t>Penalties</a:t>
            </a:r>
            <a:endParaRPr lang="en-US" sz="4300" dirty="0"/>
          </a:p>
          <a:p>
            <a:r>
              <a:rPr lang="en-US" dirty="0" smtClean="0"/>
              <a:t>Bench personnel leaving the bench</a:t>
            </a:r>
          </a:p>
          <a:p>
            <a:pPr marL="342900" indent="-342900">
              <a:buFont typeface="Arial" panose="020B0604020202020204" pitchFamily="34" charset="0"/>
              <a:buChar char="•"/>
            </a:pPr>
            <a:r>
              <a:rPr lang="en-US" dirty="0" smtClean="0">
                <a:solidFill>
                  <a:srgbClr val="FFC000"/>
                </a:solidFill>
              </a:rPr>
              <a:t>All players given flagrant fouls and disqualified</a:t>
            </a:r>
          </a:p>
          <a:p>
            <a:r>
              <a:rPr lang="en-US" dirty="0" smtClean="0">
                <a:solidFill>
                  <a:schemeClr val="tx1"/>
                </a:solidFill>
              </a:rPr>
              <a:t>If do not participate in fight</a:t>
            </a:r>
          </a:p>
          <a:p>
            <a:pPr marL="342900" indent="-342900">
              <a:buFont typeface="Arial" panose="020B0604020202020204" pitchFamily="34" charset="0"/>
              <a:buChar char="•"/>
            </a:pPr>
            <a:r>
              <a:rPr lang="en-US" dirty="0" smtClean="0">
                <a:solidFill>
                  <a:srgbClr val="FFC000"/>
                </a:solidFill>
              </a:rPr>
              <a:t>Maximum of one indirect technical foul assessed to head coach</a:t>
            </a:r>
          </a:p>
          <a:p>
            <a:pPr marL="342900" indent="-342900">
              <a:buFont typeface="Arial" panose="020B0604020202020204" pitchFamily="34" charset="0"/>
              <a:buChar char="•"/>
            </a:pPr>
            <a:r>
              <a:rPr lang="en-US" dirty="0" smtClean="0">
                <a:solidFill>
                  <a:srgbClr val="FFC000"/>
                </a:solidFill>
              </a:rPr>
              <a:t>If numbers leaving each bench are equal, no free throws, and ball at point of interruption</a:t>
            </a:r>
          </a:p>
          <a:p>
            <a:pPr marL="342900" indent="-342900">
              <a:buFont typeface="Arial" panose="020B0604020202020204" pitchFamily="34" charset="0"/>
              <a:buChar char="•"/>
            </a:pPr>
            <a:r>
              <a:rPr lang="en-US" dirty="0" smtClean="0">
                <a:solidFill>
                  <a:srgbClr val="FFC000"/>
                </a:solidFill>
              </a:rPr>
              <a:t>If numbers unequal, maximum of 2 free throws for offended team, and ball at division line for throw in</a:t>
            </a:r>
          </a:p>
          <a:p>
            <a:pPr marL="342900" indent="-342900">
              <a:buFont typeface="Arial" panose="020B0604020202020204" pitchFamily="34" charset="0"/>
              <a:buChar char="•"/>
            </a:pPr>
            <a:endParaRPr lang="en-US" dirty="0" smtClean="0">
              <a:solidFill>
                <a:srgbClr val="FFC000"/>
              </a:solidFill>
            </a:endParaRPr>
          </a:p>
        </p:txBody>
      </p:sp>
    </p:spTree>
    <p:extLst>
      <p:ext uri="{BB962C8B-B14F-4D97-AF65-F5344CB8AC3E}">
        <p14:creationId xmlns:p14="http://schemas.microsoft.com/office/powerpoint/2010/main" val="126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Rules</a:t>
            </a:r>
            <a:endParaRPr lang="en-US" dirty="0"/>
          </a:p>
        </p:txBody>
      </p:sp>
      <p:sp>
        <p:nvSpPr>
          <p:cNvPr id="3" name="Text Placeholder 2"/>
          <p:cNvSpPr>
            <a:spLocks noGrp="1"/>
          </p:cNvSpPr>
          <p:nvPr>
            <p:ph type="body" idx="1"/>
          </p:nvPr>
        </p:nvSpPr>
        <p:spPr>
          <a:xfrm>
            <a:off x="990600" y="1676400"/>
            <a:ext cx="10058400" cy="4648200"/>
          </a:xfrm>
        </p:spPr>
        <p:txBody>
          <a:bodyPr>
            <a:normAutofit/>
          </a:bodyPr>
          <a:lstStyle/>
          <a:p>
            <a:pPr algn="ctr"/>
            <a:r>
              <a:rPr lang="en-US" sz="4300" dirty="0" smtClean="0"/>
              <a:t>Penalties</a:t>
            </a:r>
            <a:endParaRPr lang="en-US" sz="4300" dirty="0"/>
          </a:p>
          <a:p>
            <a:r>
              <a:rPr lang="en-US" dirty="0" smtClean="0">
                <a:solidFill>
                  <a:schemeClr val="tx1"/>
                </a:solidFill>
              </a:rPr>
              <a:t>If bench personnel do participate in fight</a:t>
            </a:r>
          </a:p>
          <a:p>
            <a:pPr marL="342900" indent="-342900">
              <a:buFont typeface="Arial" panose="020B0604020202020204" pitchFamily="34" charset="0"/>
              <a:buChar char="•"/>
            </a:pPr>
            <a:r>
              <a:rPr lang="en-US" dirty="0" smtClean="0">
                <a:solidFill>
                  <a:srgbClr val="FFC000"/>
                </a:solidFill>
              </a:rPr>
              <a:t>Head coach assessed one indirect personal foul for each player leaving bench and participating in fight</a:t>
            </a:r>
          </a:p>
          <a:p>
            <a:pPr marL="342900" indent="-342900">
              <a:buFont typeface="Arial" panose="020B0604020202020204" pitchFamily="34" charset="0"/>
              <a:buChar char="•"/>
            </a:pPr>
            <a:r>
              <a:rPr lang="en-US" dirty="0" smtClean="0">
                <a:solidFill>
                  <a:srgbClr val="FFC000"/>
                </a:solidFill>
              </a:rPr>
              <a:t>If numbers leaving each bench are equal, no free throws, and ball at point of interruption</a:t>
            </a:r>
          </a:p>
          <a:p>
            <a:pPr marL="342900" indent="-342900">
              <a:buFont typeface="Arial" panose="020B0604020202020204" pitchFamily="34" charset="0"/>
              <a:buChar char="•"/>
            </a:pPr>
            <a:r>
              <a:rPr lang="en-US" dirty="0" smtClean="0">
                <a:solidFill>
                  <a:srgbClr val="FFC000"/>
                </a:solidFill>
              </a:rPr>
              <a:t>If numbers unequal, 2 free throws for offended team for each additional player, and ball at division line for throw in</a:t>
            </a:r>
          </a:p>
          <a:p>
            <a:r>
              <a:rPr lang="en-US" dirty="0" smtClean="0">
                <a:solidFill>
                  <a:schemeClr val="accent4">
                    <a:lumMod val="25000"/>
                    <a:lumOff val="75000"/>
                  </a:schemeClr>
                </a:solidFill>
              </a:rPr>
              <a:t>*** The head coach may enter the floor if a fight breaks out or may break out to help break up the situation – rule change this year!</a:t>
            </a:r>
          </a:p>
          <a:p>
            <a:pPr marL="342900" indent="-342900">
              <a:buFont typeface="Arial" panose="020B0604020202020204" pitchFamily="34" charset="0"/>
              <a:buChar char="•"/>
            </a:pPr>
            <a:endParaRPr lang="en-US" dirty="0" smtClean="0">
              <a:solidFill>
                <a:srgbClr val="FFC000"/>
              </a:solidFill>
            </a:endParaRPr>
          </a:p>
        </p:txBody>
      </p:sp>
    </p:spTree>
    <p:extLst>
      <p:ext uri="{BB962C8B-B14F-4D97-AF65-F5344CB8AC3E}">
        <p14:creationId xmlns:p14="http://schemas.microsoft.com/office/powerpoint/2010/main" val="400836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Rules</a:t>
            </a:r>
            <a:endParaRPr lang="en-US" dirty="0"/>
          </a:p>
        </p:txBody>
      </p:sp>
      <p:sp>
        <p:nvSpPr>
          <p:cNvPr id="3" name="Text Placeholder 2"/>
          <p:cNvSpPr>
            <a:spLocks noGrp="1"/>
          </p:cNvSpPr>
          <p:nvPr>
            <p:ph type="body" idx="1"/>
          </p:nvPr>
        </p:nvSpPr>
        <p:spPr>
          <a:xfrm>
            <a:off x="990600" y="1676400"/>
            <a:ext cx="10058400" cy="4648200"/>
          </a:xfrm>
        </p:spPr>
        <p:txBody>
          <a:bodyPr>
            <a:normAutofit fontScale="92500" lnSpcReduction="20000"/>
          </a:bodyPr>
          <a:lstStyle/>
          <a:p>
            <a:pPr algn="ctr"/>
            <a:r>
              <a:rPr lang="en-US" sz="4300" dirty="0" smtClean="0"/>
              <a:t>Cliff Notes Version</a:t>
            </a:r>
            <a:endParaRPr lang="en-US" sz="4300" dirty="0"/>
          </a:p>
          <a:p>
            <a:r>
              <a:rPr lang="en-US" dirty="0" smtClean="0">
                <a:solidFill>
                  <a:schemeClr val="tx1"/>
                </a:solidFill>
              </a:rPr>
              <a:t>Personnel on court: </a:t>
            </a:r>
          </a:p>
          <a:p>
            <a:pPr marL="342900" indent="-342900">
              <a:buFont typeface="Arial" panose="020B0604020202020204" pitchFamily="34" charset="0"/>
              <a:buChar char="•"/>
            </a:pPr>
            <a:r>
              <a:rPr lang="en-US" dirty="0" smtClean="0">
                <a:solidFill>
                  <a:srgbClr val="FFC000"/>
                </a:solidFill>
              </a:rPr>
              <a:t>One “T” for every player involved in fight. All disqualified</a:t>
            </a:r>
            <a:r>
              <a:rPr lang="en-US" dirty="0" smtClean="0">
                <a:solidFill>
                  <a:srgbClr val="FFC000"/>
                </a:solidFill>
              </a:rPr>
              <a:t>. 2 FT per “extra” player involved.</a:t>
            </a:r>
            <a:endParaRPr lang="en-US" dirty="0" smtClean="0">
              <a:solidFill>
                <a:srgbClr val="FFC000"/>
              </a:solidFill>
            </a:endParaRPr>
          </a:p>
          <a:p>
            <a:r>
              <a:rPr lang="en-US" dirty="0" smtClean="0">
                <a:solidFill>
                  <a:schemeClr val="tx1"/>
                </a:solidFill>
              </a:rPr>
              <a:t>Bench personnel leaving bench area:</a:t>
            </a:r>
          </a:p>
          <a:p>
            <a:pPr marL="342900" indent="-342900">
              <a:buFont typeface="Arial" panose="020B0604020202020204" pitchFamily="34" charset="0"/>
              <a:buChar char="•"/>
            </a:pPr>
            <a:r>
              <a:rPr lang="en-US" dirty="0" smtClean="0">
                <a:solidFill>
                  <a:srgbClr val="FFC000"/>
                </a:solidFill>
              </a:rPr>
              <a:t>All disqualified.</a:t>
            </a:r>
          </a:p>
          <a:p>
            <a:pPr marL="342900" indent="-342900">
              <a:buFont typeface="Arial" panose="020B0604020202020204" pitchFamily="34" charset="0"/>
              <a:buChar char="•"/>
            </a:pPr>
            <a:r>
              <a:rPr lang="en-US" dirty="0" smtClean="0">
                <a:solidFill>
                  <a:srgbClr val="FFC000"/>
                </a:solidFill>
              </a:rPr>
              <a:t>Free throws for team with less players </a:t>
            </a:r>
            <a:r>
              <a:rPr lang="en-US" dirty="0" smtClean="0">
                <a:solidFill>
                  <a:srgbClr val="FFC000"/>
                </a:solidFill>
              </a:rPr>
              <a:t>leaving. 2 FT max if none fight, or else 2 per fighter.</a:t>
            </a:r>
            <a:endParaRPr lang="en-US" dirty="0" smtClean="0">
              <a:solidFill>
                <a:srgbClr val="FFC000"/>
              </a:solidFill>
            </a:endParaRPr>
          </a:p>
          <a:p>
            <a:pPr marL="342900" indent="-342900">
              <a:buFont typeface="Arial" panose="020B0604020202020204" pitchFamily="34" charset="0"/>
              <a:buChar char="•"/>
            </a:pPr>
            <a:r>
              <a:rPr lang="en-US" dirty="0" smtClean="0">
                <a:solidFill>
                  <a:srgbClr val="FFC000"/>
                </a:solidFill>
              </a:rPr>
              <a:t>One indirect “T” to head coach if none </a:t>
            </a:r>
            <a:r>
              <a:rPr lang="en-US" dirty="0" smtClean="0">
                <a:solidFill>
                  <a:srgbClr val="FFC000"/>
                </a:solidFill>
              </a:rPr>
              <a:t>fight</a:t>
            </a:r>
            <a:r>
              <a:rPr lang="en-US" dirty="0" smtClean="0">
                <a:solidFill>
                  <a:srgbClr val="FFC000"/>
                </a:solidFill>
              </a:rPr>
              <a:t>; </a:t>
            </a:r>
            <a:r>
              <a:rPr lang="en-US" dirty="0" smtClean="0">
                <a:solidFill>
                  <a:srgbClr val="FFC000"/>
                </a:solidFill>
              </a:rPr>
              <a:t>one for each </a:t>
            </a:r>
            <a:r>
              <a:rPr lang="en-US" dirty="0" smtClean="0">
                <a:solidFill>
                  <a:srgbClr val="FFC000"/>
                </a:solidFill>
              </a:rPr>
              <a:t>player fighting.</a:t>
            </a:r>
            <a:endParaRPr lang="en-US" dirty="0" smtClean="0">
              <a:solidFill>
                <a:srgbClr val="FFC000"/>
              </a:solidFill>
            </a:endParaRPr>
          </a:p>
          <a:p>
            <a:r>
              <a:rPr lang="en-US" dirty="0" smtClean="0">
                <a:solidFill>
                  <a:schemeClr val="tx1"/>
                </a:solidFill>
              </a:rPr>
              <a:t>Shooting and resuming the game:</a:t>
            </a:r>
            <a:endParaRPr lang="en-US" dirty="0" smtClean="0">
              <a:solidFill>
                <a:srgbClr val="FFC000"/>
              </a:solidFill>
            </a:endParaRPr>
          </a:p>
          <a:p>
            <a:pPr marL="342900" indent="-342900">
              <a:buFont typeface="Arial" panose="020B0604020202020204" pitchFamily="34" charset="0"/>
              <a:buChar char="•"/>
            </a:pPr>
            <a:r>
              <a:rPr lang="en-US" dirty="0" smtClean="0">
                <a:solidFill>
                  <a:srgbClr val="FFC000"/>
                </a:solidFill>
              </a:rPr>
              <a:t>Cancel out FT for those on court and bench personnel, if applicable</a:t>
            </a:r>
          </a:p>
          <a:p>
            <a:pPr marL="342900" indent="-342900">
              <a:buFont typeface="Arial" panose="020B0604020202020204" pitchFamily="34" charset="0"/>
              <a:buChar char="•"/>
            </a:pPr>
            <a:r>
              <a:rPr lang="en-US" dirty="0" smtClean="0">
                <a:solidFill>
                  <a:srgbClr val="FFC000"/>
                </a:solidFill>
              </a:rPr>
              <a:t>Whoever shoots gets ball at division line, or else point of interruption</a:t>
            </a:r>
          </a:p>
          <a:p>
            <a:pPr marL="342900" indent="-342900">
              <a:buFont typeface="Arial" panose="020B0604020202020204" pitchFamily="34" charset="0"/>
              <a:buChar char="•"/>
            </a:pPr>
            <a:endParaRPr lang="en-US" dirty="0" smtClean="0">
              <a:solidFill>
                <a:srgbClr val="FFC000"/>
              </a:solidFill>
            </a:endParaRPr>
          </a:p>
          <a:p>
            <a:endParaRPr lang="en-US" dirty="0" smtClean="0">
              <a:solidFill>
                <a:schemeClr val="accent4">
                  <a:lumMod val="25000"/>
                  <a:lumOff val="75000"/>
                </a:schemeClr>
              </a:solidFill>
            </a:endParaRPr>
          </a:p>
          <a:p>
            <a:pPr marL="342900" indent="-342900">
              <a:buFont typeface="Arial" panose="020B0604020202020204" pitchFamily="34" charset="0"/>
              <a:buChar char="•"/>
            </a:pPr>
            <a:endParaRPr lang="en-US" dirty="0" smtClean="0">
              <a:solidFill>
                <a:srgbClr val="FFC000"/>
              </a:solidFill>
            </a:endParaRPr>
          </a:p>
        </p:txBody>
      </p:sp>
    </p:spTree>
    <p:extLst>
      <p:ext uri="{BB962C8B-B14F-4D97-AF65-F5344CB8AC3E}">
        <p14:creationId xmlns:p14="http://schemas.microsoft.com/office/powerpoint/2010/main" val="1025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Handling a fight</a:t>
            </a:r>
            <a:endParaRPr lang="en-US" dirty="0"/>
          </a:p>
        </p:txBody>
      </p:sp>
      <p:sp>
        <p:nvSpPr>
          <p:cNvPr id="3" name="Text Placeholder 2"/>
          <p:cNvSpPr>
            <a:spLocks noGrp="1"/>
          </p:cNvSpPr>
          <p:nvPr>
            <p:ph type="body" idx="1"/>
          </p:nvPr>
        </p:nvSpPr>
        <p:spPr>
          <a:xfrm>
            <a:off x="990600" y="1676400"/>
            <a:ext cx="10058400" cy="4648200"/>
          </a:xfrm>
        </p:spPr>
        <p:txBody>
          <a:bodyPr>
            <a:normAutofit/>
          </a:bodyPr>
          <a:lstStyle/>
          <a:p>
            <a:r>
              <a:rPr lang="en-US" sz="3200" dirty="0" smtClean="0"/>
              <a:t>The best method is to avoid a fight</a:t>
            </a:r>
          </a:p>
          <a:p>
            <a:pPr marL="457200" indent="-457200">
              <a:buFont typeface="Arial" panose="020B0604020202020204" pitchFamily="34" charset="0"/>
              <a:buChar char="•"/>
            </a:pPr>
            <a:r>
              <a:rPr lang="en-US" sz="3200" dirty="0" smtClean="0">
                <a:solidFill>
                  <a:srgbClr val="FFC000"/>
                </a:solidFill>
              </a:rPr>
              <a:t>Be aware of flaring tempers</a:t>
            </a:r>
          </a:p>
          <a:p>
            <a:pPr marL="457200" indent="-457200">
              <a:buFont typeface="Arial" panose="020B0604020202020204" pitchFamily="34" charset="0"/>
              <a:buChar char="•"/>
            </a:pPr>
            <a:r>
              <a:rPr lang="en-US" sz="3200" dirty="0" smtClean="0">
                <a:solidFill>
                  <a:srgbClr val="FFC000"/>
                </a:solidFill>
              </a:rPr>
              <a:t>Be verbal</a:t>
            </a:r>
          </a:p>
          <a:p>
            <a:pPr marL="457200" indent="-457200">
              <a:buFont typeface="Arial" panose="020B0604020202020204" pitchFamily="34" charset="0"/>
              <a:buChar char="•"/>
            </a:pPr>
            <a:r>
              <a:rPr lang="en-US" sz="3200" dirty="0" smtClean="0">
                <a:solidFill>
                  <a:srgbClr val="FFC000"/>
                </a:solidFill>
              </a:rPr>
              <a:t>Communicate with your partner(s)</a:t>
            </a:r>
          </a:p>
          <a:p>
            <a:pPr marL="457200" indent="-457200">
              <a:buFont typeface="Arial" panose="020B0604020202020204" pitchFamily="34" charset="0"/>
              <a:buChar char="•"/>
            </a:pPr>
            <a:r>
              <a:rPr lang="en-US" sz="3200" dirty="0" smtClean="0">
                <a:solidFill>
                  <a:srgbClr val="FFC000"/>
                </a:solidFill>
              </a:rPr>
              <a:t>Use coaches and captains to help calm situations</a:t>
            </a:r>
          </a:p>
          <a:p>
            <a:pPr marL="457200" indent="-457200">
              <a:buFont typeface="Arial" panose="020B0604020202020204" pitchFamily="34" charset="0"/>
              <a:buChar char="•"/>
            </a:pPr>
            <a:endParaRPr lang="en-US" sz="3200" dirty="0">
              <a:solidFill>
                <a:srgbClr val="FFC000"/>
              </a:solidFill>
            </a:endParaRPr>
          </a:p>
        </p:txBody>
      </p:sp>
    </p:spTree>
    <p:extLst>
      <p:ext uri="{BB962C8B-B14F-4D97-AF65-F5344CB8AC3E}">
        <p14:creationId xmlns:p14="http://schemas.microsoft.com/office/powerpoint/2010/main" val="955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Cases</a:t>
            </a:r>
            <a:endParaRPr lang="en-US" dirty="0"/>
          </a:p>
        </p:txBody>
      </p:sp>
      <p:sp>
        <p:nvSpPr>
          <p:cNvPr id="3" name="Text Placeholder 2"/>
          <p:cNvSpPr>
            <a:spLocks noGrp="1"/>
          </p:cNvSpPr>
          <p:nvPr>
            <p:ph type="body" idx="1"/>
          </p:nvPr>
        </p:nvSpPr>
        <p:spPr>
          <a:xfrm>
            <a:off x="990600" y="1676400"/>
            <a:ext cx="10058400" cy="1752600"/>
          </a:xfrm>
        </p:spPr>
        <p:txBody>
          <a:bodyPr>
            <a:normAutofit/>
          </a:bodyPr>
          <a:lstStyle/>
          <a:p>
            <a:pPr algn="ctr"/>
            <a:r>
              <a:rPr lang="en-US" sz="3200" dirty="0" smtClean="0">
                <a:solidFill>
                  <a:schemeClr val="accent4">
                    <a:lumMod val="25000"/>
                    <a:lumOff val="75000"/>
                  </a:schemeClr>
                </a:solidFill>
              </a:rPr>
              <a:t>Number 1</a:t>
            </a:r>
          </a:p>
          <a:p>
            <a:r>
              <a:rPr lang="en-US" sz="3200" dirty="0" smtClean="0"/>
              <a:t>A1 dunks over B1 and then taunts B1. B1 retaliates and punches B1</a:t>
            </a:r>
          </a:p>
          <a:p>
            <a:endParaRPr lang="en-US" sz="3200" dirty="0">
              <a:solidFill>
                <a:srgbClr val="FFC000"/>
              </a:solidFill>
            </a:endParaRPr>
          </a:p>
          <a:p>
            <a:pPr marL="457200" indent="-457200">
              <a:buFont typeface="Arial" panose="020B0604020202020204" pitchFamily="34" charset="0"/>
              <a:buChar char="•"/>
            </a:pPr>
            <a:endParaRPr lang="en-US" sz="3200" dirty="0">
              <a:solidFill>
                <a:srgbClr val="FFC000"/>
              </a:solidFill>
            </a:endParaRPr>
          </a:p>
        </p:txBody>
      </p:sp>
      <p:sp>
        <p:nvSpPr>
          <p:cNvPr id="4" name="TextBox 3"/>
          <p:cNvSpPr txBox="1"/>
          <p:nvPr/>
        </p:nvSpPr>
        <p:spPr>
          <a:xfrm>
            <a:off x="990600" y="3810000"/>
            <a:ext cx="10439400" cy="2062103"/>
          </a:xfrm>
          <a:prstGeom prst="rect">
            <a:avLst/>
          </a:prstGeom>
          <a:noFill/>
        </p:spPr>
        <p:txBody>
          <a:bodyPr wrap="square" rtlCol="0">
            <a:spAutoFit/>
          </a:bodyPr>
          <a:lstStyle/>
          <a:p>
            <a:r>
              <a:rPr lang="en-US" sz="3200" dirty="0">
                <a:solidFill>
                  <a:srgbClr val="FFC000"/>
                </a:solidFill>
              </a:rPr>
              <a:t>Ruling: Both A1 and B1 are charged with a flagrant technical foul for fighting and are disqualified. A1’s action is defined as fighting when the taunting caused B1 to retaliate by fighting. (10-3; 10-3-6c; 10-3-8)</a:t>
            </a:r>
          </a:p>
        </p:txBody>
      </p:sp>
    </p:spTree>
    <p:extLst>
      <p:ext uri="{BB962C8B-B14F-4D97-AF65-F5344CB8AC3E}">
        <p14:creationId xmlns:p14="http://schemas.microsoft.com/office/powerpoint/2010/main" val="384127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Cases</a:t>
            </a:r>
            <a:endParaRPr lang="en-US" dirty="0"/>
          </a:p>
        </p:txBody>
      </p:sp>
      <p:sp>
        <p:nvSpPr>
          <p:cNvPr id="3" name="Text Placeholder 2"/>
          <p:cNvSpPr>
            <a:spLocks noGrp="1"/>
          </p:cNvSpPr>
          <p:nvPr>
            <p:ph type="body" idx="1"/>
          </p:nvPr>
        </p:nvSpPr>
        <p:spPr>
          <a:xfrm>
            <a:off x="990600" y="1371600"/>
            <a:ext cx="10058400" cy="2438400"/>
          </a:xfrm>
        </p:spPr>
        <p:txBody>
          <a:bodyPr>
            <a:normAutofit/>
          </a:bodyPr>
          <a:lstStyle/>
          <a:p>
            <a:pPr algn="ctr"/>
            <a:r>
              <a:rPr lang="en-US" sz="3200" dirty="0" smtClean="0">
                <a:solidFill>
                  <a:schemeClr val="accent4">
                    <a:lumMod val="25000"/>
                    <a:lumOff val="75000"/>
                  </a:schemeClr>
                </a:solidFill>
              </a:rPr>
              <a:t>Number 2</a:t>
            </a:r>
          </a:p>
          <a:p>
            <a:r>
              <a:rPr lang="en-US" sz="3200" dirty="0" smtClean="0"/>
              <a:t>A1 and B1 begin punching each other and play is stopped. Two substitutes from each team leave the bench area and come onto the court. The four substitutes do not become involved in the fight.</a:t>
            </a:r>
          </a:p>
          <a:p>
            <a:endParaRPr lang="en-US" sz="3200" dirty="0">
              <a:solidFill>
                <a:srgbClr val="FFC000"/>
              </a:solidFill>
            </a:endParaRPr>
          </a:p>
        </p:txBody>
      </p:sp>
      <p:sp>
        <p:nvSpPr>
          <p:cNvPr id="4" name="TextBox 3"/>
          <p:cNvSpPr txBox="1"/>
          <p:nvPr/>
        </p:nvSpPr>
        <p:spPr>
          <a:xfrm>
            <a:off x="990600" y="3886200"/>
            <a:ext cx="10210800" cy="2554545"/>
          </a:xfrm>
          <a:prstGeom prst="rect">
            <a:avLst/>
          </a:prstGeom>
          <a:noFill/>
        </p:spPr>
        <p:txBody>
          <a:bodyPr wrap="square" rtlCol="0">
            <a:spAutoFit/>
          </a:bodyPr>
          <a:lstStyle/>
          <a:p>
            <a:r>
              <a:rPr lang="en-US" sz="3200" dirty="0">
                <a:solidFill>
                  <a:srgbClr val="FFC000"/>
                </a:solidFill>
              </a:rPr>
              <a:t>Ruling: A1, A6, A7, and B1, B6, and B7 are charged with flagrant fouls and disqualified. No free throws as number of bench personnel leaving the bench area are equal. One indirect technical foul is charged to each head coach.</a:t>
            </a:r>
          </a:p>
        </p:txBody>
      </p:sp>
    </p:spTree>
    <p:extLst>
      <p:ext uri="{BB962C8B-B14F-4D97-AF65-F5344CB8AC3E}">
        <p14:creationId xmlns:p14="http://schemas.microsoft.com/office/powerpoint/2010/main" val="302703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Cases</a:t>
            </a:r>
            <a:endParaRPr lang="en-US" dirty="0"/>
          </a:p>
        </p:txBody>
      </p:sp>
      <p:sp>
        <p:nvSpPr>
          <p:cNvPr id="3" name="Text Placeholder 2"/>
          <p:cNvSpPr>
            <a:spLocks noGrp="1"/>
          </p:cNvSpPr>
          <p:nvPr>
            <p:ph type="body" idx="1"/>
          </p:nvPr>
        </p:nvSpPr>
        <p:spPr>
          <a:xfrm>
            <a:off x="990600" y="1676400"/>
            <a:ext cx="10058400" cy="2438400"/>
          </a:xfrm>
        </p:spPr>
        <p:txBody>
          <a:bodyPr>
            <a:normAutofit/>
          </a:bodyPr>
          <a:lstStyle/>
          <a:p>
            <a:pPr algn="ctr"/>
            <a:r>
              <a:rPr lang="en-US" sz="3200" dirty="0" smtClean="0">
                <a:solidFill>
                  <a:schemeClr val="accent4">
                    <a:lumMod val="25000"/>
                    <a:lumOff val="75000"/>
                  </a:schemeClr>
                </a:solidFill>
              </a:rPr>
              <a:t>Number 3</a:t>
            </a:r>
          </a:p>
          <a:p>
            <a:r>
              <a:rPr lang="en-US" sz="3200" dirty="0" smtClean="0"/>
              <a:t>A1 and B1 beginning punching each other and play is stopped. Two substitutes from each team leave the bench area and come onto the court. The four substitutes all become involved in the fight.</a:t>
            </a:r>
          </a:p>
          <a:p>
            <a:endParaRPr lang="en-US" sz="3200" dirty="0">
              <a:solidFill>
                <a:srgbClr val="FFC000"/>
              </a:solidFill>
            </a:endParaRPr>
          </a:p>
        </p:txBody>
      </p:sp>
      <p:sp>
        <p:nvSpPr>
          <p:cNvPr id="5" name="TextBox 4"/>
          <p:cNvSpPr txBox="1"/>
          <p:nvPr/>
        </p:nvSpPr>
        <p:spPr>
          <a:xfrm>
            <a:off x="1066800" y="4267200"/>
            <a:ext cx="10287000" cy="2062103"/>
          </a:xfrm>
          <a:prstGeom prst="rect">
            <a:avLst/>
          </a:prstGeom>
          <a:noFill/>
        </p:spPr>
        <p:txBody>
          <a:bodyPr wrap="square" rtlCol="0">
            <a:spAutoFit/>
          </a:bodyPr>
          <a:lstStyle/>
          <a:p>
            <a:r>
              <a:rPr lang="en-US" sz="3200" dirty="0">
                <a:solidFill>
                  <a:srgbClr val="FFC000"/>
                </a:solidFill>
              </a:rPr>
              <a:t>Ruling: A1, A6, A7, and B1, B6, and B7 are charged with flagrant fouls and disqualified. No free throws as number of bench personnel leaving the bench area are equal. Two indirect technical fouls are charged to each head coach.</a:t>
            </a:r>
          </a:p>
        </p:txBody>
      </p:sp>
    </p:spTree>
    <p:extLst>
      <p:ext uri="{BB962C8B-B14F-4D97-AF65-F5344CB8AC3E}">
        <p14:creationId xmlns:p14="http://schemas.microsoft.com/office/powerpoint/2010/main" val="101389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Fighting Presentation</a:t>
            </a:r>
            <a:endParaRPr lang="en-US" dirty="0"/>
          </a:p>
        </p:txBody>
      </p:sp>
      <p:sp>
        <p:nvSpPr>
          <p:cNvPr id="3" name="Content Placeholder 2"/>
          <p:cNvSpPr>
            <a:spLocks noGrp="1"/>
          </p:cNvSpPr>
          <p:nvPr>
            <p:ph idx="1"/>
          </p:nvPr>
        </p:nvSpPr>
        <p:spPr>
          <a:xfrm>
            <a:off x="1066800" y="2133600"/>
            <a:ext cx="10058400" cy="3810000"/>
          </a:xfrm>
        </p:spPr>
        <p:txBody>
          <a:bodyPr/>
          <a:lstStyle/>
          <a:p>
            <a:r>
              <a:rPr lang="en-US" sz="3600" dirty="0" smtClean="0">
                <a:solidFill>
                  <a:schemeClr val="bg2">
                    <a:lumMod val="50000"/>
                    <a:lumOff val="50000"/>
                  </a:schemeClr>
                </a:solidFill>
              </a:rPr>
              <a:t>Definitions</a:t>
            </a:r>
          </a:p>
          <a:p>
            <a:r>
              <a:rPr lang="en-US" sz="3600" dirty="0" smtClean="0">
                <a:solidFill>
                  <a:schemeClr val="bg2">
                    <a:lumMod val="50000"/>
                    <a:lumOff val="50000"/>
                  </a:schemeClr>
                </a:solidFill>
              </a:rPr>
              <a:t>Rules</a:t>
            </a:r>
          </a:p>
          <a:p>
            <a:r>
              <a:rPr lang="en-US" sz="3600" dirty="0" smtClean="0">
                <a:solidFill>
                  <a:schemeClr val="bg2">
                    <a:lumMod val="50000"/>
                    <a:lumOff val="50000"/>
                  </a:schemeClr>
                </a:solidFill>
              </a:rPr>
              <a:t>Handling a fight</a:t>
            </a:r>
          </a:p>
          <a:p>
            <a:r>
              <a:rPr lang="en-US" sz="3600" dirty="0" smtClean="0">
                <a:solidFill>
                  <a:schemeClr val="bg2">
                    <a:lumMod val="50000"/>
                    <a:lumOff val="50000"/>
                  </a:schemeClr>
                </a:solidFill>
              </a:rPr>
              <a:t>Cases</a:t>
            </a:r>
            <a:endParaRPr lang="en-US" sz="3600" dirty="0">
              <a:solidFill>
                <a:schemeClr val="bg2">
                  <a:lumMod val="50000"/>
                  <a:lumOff val="50000"/>
                </a:schemeClr>
              </a:solidFill>
            </a:endParaRPr>
          </a:p>
        </p:txBody>
      </p:sp>
    </p:spTree>
    <p:extLst>
      <p:ext uri="{BB962C8B-B14F-4D97-AF65-F5344CB8AC3E}">
        <p14:creationId xmlns:p14="http://schemas.microsoft.com/office/powerpoint/2010/main" val="29050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Cases</a:t>
            </a:r>
            <a:endParaRPr lang="en-US" dirty="0"/>
          </a:p>
        </p:txBody>
      </p:sp>
      <p:sp>
        <p:nvSpPr>
          <p:cNvPr id="3" name="Text Placeholder 2"/>
          <p:cNvSpPr>
            <a:spLocks noGrp="1"/>
          </p:cNvSpPr>
          <p:nvPr>
            <p:ph type="body" idx="1"/>
          </p:nvPr>
        </p:nvSpPr>
        <p:spPr>
          <a:xfrm>
            <a:off x="978877" y="1312985"/>
            <a:ext cx="10058400" cy="2438400"/>
          </a:xfrm>
        </p:spPr>
        <p:txBody>
          <a:bodyPr>
            <a:normAutofit/>
          </a:bodyPr>
          <a:lstStyle/>
          <a:p>
            <a:pPr algn="ctr"/>
            <a:r>
              <a:rPr lang="en-US" sz="3200" dirty="0" smtClean="0">
                <a:solidFill>
                  <a:schemeClr val="accent4">
                    <a:lumMod val="25000"/>
                    <a:lumOff val="75000"/>
                  </a:schemeClr>
                </a:solidFill>
              </a:rPr>
              <a:t>Number 4</a:t>
            </a:r>
          </a:p>
          <a:p>
            <a:r>
              <a:rPr lang="en-US" sz="3000" dirty="0" smtClean="0"/>
              <a:t>A1 and B1 beginning punching each other and play is stopped. Two substitutes from each team leave the bench area and come onto the court. A6, A7, and B6 don’t become involved in the fight, but B7 does.</a:t>
            </a:r>
          </a:p>
          <a:p>
            <a:endParaRPr lang="en-US" sz="3200" dirty="0">
              <a:solidFill>
                <a:srgbClr val="FFC000"/>
              </a:solidFill>
            </a:endParaRPr>
          </a:p>
        </p:txBody>
      </p:sp>
      <p:sp>
        <p:nvSpPr>
          <p:cNvPr id="4" name="TextBox 3"/>
          <p:cNvSpPr txBox="1"/>
          <p:nvPr/>
        </p:nvSpPr>
        <p:spPr>
          <a:xfrm>
            <a:off x="978877" y="3581400"/>
            <a:ext cx="10058400" cy="3139321"/>
          </a:xfrm>
          <a:prstGeom prst="rect">
            <a:avLst/>
          </a:prstGeom>
          <a:noFill/>
        </p:spPr>
        <p:txBody>
          <a:bodyPr wrap="square" rtlCol="0">
            <a:spAutoFit/>
          </a:bodyPr>
          <a:lstStyle/>
          <a:p>
            <a:r>
              <a:rPr lang="en-US" sz="3000" dirty="0">
                <a:solidFill>
                  <a:srgbClr val="FFC000"/>
                </a:solidFill>
              </a:rPr>
              <a:t>Ruling: A1, A6, A7, and B1, B6, and B7 are charged with flagrant fouls and disqualified. No free throws as number of bench personnel leaving the bench area are equal. Team A head coach is given 1 indirect technical foul, and Team B head coach is given 2 (one for players leaving bench, and one for B7 being involved in fight).</a:t>
            </a:r>
          </a:p>
          <a:p>
            <a:endParaRPr lang="en-US" dirty="0"/>
          </a:p>
        </p:txBody>
      </p:sp>
    </p:spTree>
    <p:extLst>
      <p:ext uri="{BB962C8B-B14F-4D97-AF65-F5344CB8AC3E}">
        <p14:creationId xmlns:p14="http://schemas.microsoft.com/office/powerpoint/2010/main" val="58892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Cases</a:t>
            </a:r>
            <a:endParaRPr lang="en-US" dirty="0"/>
          </a:p>
        </p:txBody>
      </p:sp>
      <p:sp>
        <p:nvSpPr>
          <p:cNvPr id="3" name="Text Placeholder 2"/>
          <p:cNvSpPr>
            <a:spLocks noGrp="1"/>
          </p:cNvSpPr>
          <p:nvPr>
            <p:ph type="body" idx="1"/>
          </p:nvPr>
        </p:nvSpPr>
        <p:spPr>
          <a:xfrm>
            <a:off x="978877" y="1312985"/>
            <a:ext cx="10058400" cy="2438400"/>
          </a:xfrm>
        </p:spPr>
        <p:txBody>
          <a:bodyPr>
            <a:normAutofit fontScale="70000" lnSpcReduction="20000"/>
          </a:bodyPr>
          <a:lstStyle/>
          <a:p>
            <a:pPr algn="ctr"/>
            <a:r>
              <a:rPr lang="en-US" sz="3200" dirty="0" smtClean="0">
                <a:solidFill>
                  <a:schemeClr val="accent4">
                    <a:lumMod val="25000"/>
                    <a:lumOff val="75000"/>
                  </a:schemeClr>
                </a:solidFill>
              </a:rPr>
              <a:t>Number 4 (from AOA e-mail)</a:t>
            </a:r>
          </a:p>
          <a:p>
            <a:r>
              <a:rPr lang="en-US" sz="3600" dirty="0"/>
              <a:t>Substitute A6 properly reports to the scorer’s table is beckoned </a:t>
            </a:r>
            <a:r>
              <a:rPr lang="en-US" sz="3600" dirty="0" smtClean="0"/>
              <a:t>on </a:t>
            </a:r>
            <a:r>
              <a:rPr lang="en-US" sz="3600" dirty="0"/>
              <a:t>the floor by the official, then A1 and B1 start fighting.  A6 joins the fight.  A7 who is at the scorer’s table, waiting to report but not beckoned onto the court, enters the court but does not participate in the fight.  Substitutes B6, B7 and B8 all leave the bench but do not participate in the fight.  What is the correct ruling?</a:t>
            </a:r>
            <a:endParaRPr lang="en-US" sz="3600" dirty="0">
              <a:solidFill>
                <a:srgbClr val="FFC000"/>
              </a:solidFill>
            </a:endParaRPr>
          </a:p>
        </p:txBody>
      </p:sp>
      <p:sp>
        <p:nvSpPr>
          <p:cNvPr id="4" name="TextBox 3"/>
          <p:cNvSpPr txBox="1"/>
          <p:nvPr/>
        </p:nvSpPr>
        <p:spPr>
          <a:xfrm>
            <a:off x="978877" y="3352800"/>
            <a:ext cx="10058400" cy="3139321"/>
          </a:xfrm>
          <a:prstGeom prst="rect">
            <a:avLst/>
          </a:prstGeom>
          <a:noFill/>
        </p:spPr>
        <p:txBody>
          <a:bodyPr wrap="square" rtlCol="0">
            <a:spAutoFit/>
          </a:bodyPr>
          <a:lstStyle/>
          <a:p>
            <a:r>
              <a:rPr lang="en-US" sz="3000" dirty="0" smtClean="0">
                <a:solidFill>
                  <a:srgbClr val="FFC000"/>
                </a:solidFill>
              </a:rPr>
              <a:t>My Ruling</a:t>
            </a:r>
            <a:r>
              <a:rPr lang="en-US" sz="3000" dirty="0">
                <a:solidFill>
                  <a:srgbClr val="FFC000"/>
                </a:solidFill>
              </a:rPr>
              <a:t>: A1, A6, A7, and B1, B6, </a:t>
            </a:r>
            <a:r>
              <a:rPr lang="en-US" sz="3000" dirty="0" smtClean="0">
                <a:solidFill>
                  <a:srgbClr val="FFC000"/>
                </a:solidFill>
              </a:rPr>
              <a:t>B7 and B8 </a:t>
            </a:r>
            <a:r>
              <a:rPr lang="en-US" sz="3000" dirty="0">
                <a:solidFill>
                  <a:srgbClr val="FFC000"/>
                </a:solidFill>
              </a:rPr>
              <a:t>are charged with flagrant fouls and disqualified. </a:t>
            </a:r>
            <a:r>
              <a:rPr lang="en-US" sz="3000" dirty="0" smtClean="0">
                <a:solidFill>
                  <a:srgbClr val="FFC000"/>
                </a:solidFill>
              </a:rPr>
              <a:t>A1 &amp; A6 vs. B1 = 2 FT for Team B. Bench personnel A7 vs. B6, B7, &amp; B8 = 2 FT for Team A. FT cancel each other out. Team </a:t>
            </a:r>
            <a:r>
              <a:rPr lang="en-US" sz="3000" dirty="0">
                <a:solidFill>
                  <a:srgbClr val="FFC000"/>
                </a:solidFill>
              </a:rPr>
              <a:t>A head coach is given 1 indirect technical </a:t>
            </a:r>
            <a:r>
              <a:rPr lang="en-US" sz="3000" dirty="0" smtClean="0">
                <a:solidFill>
                  <a:srgbClr val="FFC000"/>
                </a:solidFill>
              </a:rPr>
              <a:t>foul (for A7), </a:t>
            </a:r>
            <a:r>
              <a:rPr lang="en-US" sz="3000" dirty="0">
                <a:solidFill>
                  <a:srgbClr val="FFC000"/>
                </a:solidFill>
              </a:rPr>
              <a:t>and Team B head coach is given </a:t>
            </a:r>
            <a:r>
              <a:rPr lang="en-US" sz="3000" dirty="0" smtClean="0">
                <a:solidFill>
                  <a:srgbClr val="FFC000"/>
                </a:solidFill>
              </a:rPr>
              <a:t>1 (for B6, B7, &amp; B8).</a:t>
            </a:r>
            <a:endParaRPr lang="en-US" sz="3000" dirty="0">
              <a:solidFill>
                <a:srgbClr val="FFC000"/>
              </a:solidFill>
            </a:endParaRPr>
          </a:p>
          <a:p>
            <a:endParaRPr lang="en-US" dirty="0"/>
          </a:p>
        </p:txBody>
      </p:sp>
    </p:spTree>
    <p:extLst>
      <p:ext uri="{BB962C8B-B14F-4D97-AF65-F5344CB8AC3E}">
        <p14:creationId xmlns:p14="http://schemas.microsoft.com/office/powerpoint/2010/main" val="182329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Questions/discussion?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658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Definitions</a:t>
            </a:r>
            <a:endParaRPr lang="en-US" dirty="0"/>
          </a:p>
        </p:txBody>
      </p:sp>
      <p:sp>
        <p:nvSpPr>
          <p:cNvPr id="3" name="Text Placeholder 2"/>
          <p:cNvSpPr>
            <a:spLocks noGrp="1"/>
          </p:cNvSpPr>
          <p:nvPr>
            <p:ph type="body" idx="1"/>
          </p:nvPr>
        </p:nvSpPr>
        <p:spPr>
          <a:xfrm>
            <a:off x="990600" y="1676400"/>
            <a:ext cx="10058400" cy="4648200"/>
          </a:xfrm>
        </p:spPr>
        <p:txBody>
          <a:bodyPr>
            <a:normAutofit/>
          </a:bodyPr>
          <a:lstStyle/>
          <a:p>
            <a:pPr algn="ctr"/>
            <a:r>
              <a:rPr lang="en-US" sz="4300" dirty="0" smtClean="0"/>
              <a:t>Fighting </a:t>
            </a:r>
            <a:r>
              <a:rPr lang="en-US" dirty="0" smtClean="0">
                <a:solidFill>
                  <a:srgbClr val="FFC000"/>
                </a:solidFill>
              </a:rPr>
              <a:t>(Rule 4-18)</a:t>
            </a:r>
            <a:endParaRPr lang="en-US" dirty="0"/>
          </a:p>
          <a:p>
            <a:endParaRPr lang="en-US" dirty="0" smtClean="0"/>
          </a:p>
          <a:p>
            <a:r>
              <a:rPr lang="en-US" dirty="0" smtClean="0"/>
              <a:t>A </a:t>
            </a:r>
            <a:r>
              <a:rPr lang="en-US" dirty="0"/>
              <a:t>flagrant act and can occur when the ball is dead or live. </a:t>
            </a:r>
            <a:r>
              <a:rPr lang="en-US" dirty="0" smtClean="0"/>
              <a:t>Fighting includes</a:t>
            </a:r>
            <a:r>
              <a:rPr lang="en-US" dirty="0"/>
              <a:t>, but is not limited to combative acts such as:</a:t>
            </a:r>
          </a:p>
          <a:p>
            <a:r>
              <a:rPr lang="en-US" b="1" dirty="0" smtClean="0"/>
              <a:t>ART</a:t>
            </a:r>
            <a:r>
              <a:rPr lang="en-US" b="1" dirty="0"/>
              <a:t>. 1 . . . </a:t>
            </a:r>
            <a:r>
              <a:rPr lang="en-US" dirty="0"/>
              <a:t>An attempt to strike, punch or kick by using a fist, hands, </a:t>
            </a:r>
            <a:r>
              <a:rPr lang="en-US" dirty="0" smtClean="0"/>
              <a:t>arms</a:t>
            </a:r>
            <a:r>
              <a:rPr lang="en-US" dirty="0"/>
              <a:t>, </a:t>
            </a:r>
            <a:r>
              <a:rPr lang="en-US" dirty="0" smtClean="0"/>
              <a:t>	      legs or </a:t>
            </a:r>
            <a:r>
              <a:rPr lang="en-US" dirty="0"/>
              <a:t>feet regardless of whether contact is made.</a:t>
            </a:r>
          </a:p>
          <a:p>
            <a:r>
              <a:rPr lang="en-US" b="1" dirty="0" smtClean="0"/>
              <a:t>ART</a:t>
            </a:r>
            <a:r>
              <a:rPr lang="en-US" b="1" dirty="0"/>
              <a:t>. 2 . . . </a:t>
            </a:r>
            <a:r>
              <a:rPr lang="en-US" dirty="0"/>
              <a:t>An attempt to instigate a fight by committing an </a:t>
            </a:r>
            <a:r>
              <a:rPr lang="en-US" dirty="0" smtClean="0"/>
              <a:t>unsporting </a:t>
            </a:r>
            <a:r>
              <a:rPr lang="en-US" dirty="0"/>
              <a:t>act </a:t>
            </a:r>
            <a:r>
              <a:rPr lang="en-US" dirty="0" smtClean="0"/>
              <a:t>	      that causes </a:t>
            </a:r>
            <a:r>
              <a:rPr lang="en-US" dirty="0"/>
              <a:t>a person to retaliate by </a:t>
            </a:r>
            <a:r>
              <a:rPr lang="en-US" dirty="0" smtClean="0"/>
              <a:t>fighting</a:t>
            </a:r>
            <a:r>
              <a:rPr lang="en-US" dirty="0"/>
              <a:t>.</a:t>
            </a:r>
          </a:p>
        </p:txBody>
      </p:sp>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Definitions</a:t>
            </a:r>
            <a:endParaRPr lang="en-US" dirty="0"/>
          </a:p>
        </p:txBody>
      </p:sp>
      <p:sp>
        <p:nvSpPr>
          <p:cNvPr id="3" name="Text Placeholder 2"/>
          <p:cNvSpPr>
            <a:spLocks noGrp="1"/>
          </p:cNvSpPr>
          <p:nvPr>
            <p:ph type="body" idx="1"/>
          </p:nvPr>
        </p:nvSpPr>
        <p:spPr>
          <a:xfrm>
            <a:off x="990600" y="1676400"/>
            <a:ext cx="10058400" cy="4648200"/>
          </a:xfrm>
        </p:spPr>
        <p:txBody>
          <a:bodyPr>
            <a:normAutofit/>
          </a:bodyPr>
          <a:lstStyle/>
          <a:p>
            <a:pPr algn="ctr"/>
            <a:r>
              <a:rPr lang="en-US" sz="4300" dirty="0" smtClean="0"/>
              <a:t>Disqualified Player </a:t>
            </a:r>
            <a:r>
              <a:rPr lang="en-US" dirty="0">
                <a:solidFill>
                  <a:srgbClr val="FFC000"/>
                </a:solidFill>
              </a:rPr>
              <a:t>(Rule </a:t>
            </a:r>
            <a:r>
              <a:rPr lang="en-US" dirty="0" smtClean="0">
                <a:solidFill>
                  <a:srgbClr val="FFC000"/>
                </a:solidFill>
              </a:rPr>
              <a:t>4-14)</a:t>
            </a:r>
            <a:endParaRPr lang="en-US" dirty="0"/>
          </a:p>
          <a:p>
            <a:endParaRPr lang="en-US" dirty="0" smtClean="0"/>
          </a:p>
          <a:p>
            <a:r>
              <a:rPr lang="en-US" b="1" dirty="0"/>
              <a:t>ART. 1 . . . </a:t>
            </a:r>
            <a:r>
              <a:rPr lang="en-US" dirty="0"/>
              <a:t>A disqualified player is one who is barred from further </a:t>
            </a:r>
            <a:r>
              <a:rPr lang="en-US" dirty="0" smtClean="0"/>
              <a:t>	   	      participation in </a:t>
            </a:r>
            <a:r>
              <a:rPr lang="en-US" dirty="0"/>
              <a:t>the game because of having committed his/her </a:t>
            </a:r>
            <a:r>
              <a:rPr lang="en-US" dirty="0" smtClean="0"/>
              <a:t>	      fifth </a:t>
            </a:r>
            <a:r>
              <a:rPr lang="en-US" dirty="0"/>
              <a:t>foul (personal and </a:t>
            </a:r>
            <a:r>
              <a:rPr lang="en-US" dirty="0" smtClean="0"/>
              <a:t>technical</a:t>
            </a:r>
            <a:r>
              <a:rPr lang="en-US" dirty="0"/>
              <a:t>), two technical fouls or a </a:t>
            </a:r>
            <a:r>
              <a:rPr lang="en-US" dirty="0" smtClean="0"/>
              <a:t>	   	      flagrant </a:t>
            </a:r>
            <a:r>
              <a:rPr lang="en-US" dirty="0"/>
              <a:t>foul.</a:t>
            </a:r>
          </a:p>
          <a:p>
            <a:r>
              <a:rPr lang="en-US" b="1" dirty="0"/>
              <a:t>ART. 2 . . . </a:t>
            </a:r>
            <a:r>
              <a:rPr lang="en-US" dirty="0"/>
              <a:t>A player is officially disqualified and becomes bench </a:t>
            </a:r>
            <a:r>
              <a:rPr lang="en-US" dirty="0" smtClean="0"/>
              <a:t>personnel 	      when </a:t>
            </a:r>
            <a:r>
              <a:rPr lang="en-US" dirty="0"/>
              <a:t>the coach is notified by an official.</a:t>
            </a:r>
          </a:p>
        </p:txBody>
      </p:sp>
    </p:spTree>
    <p:extLst>
      <p:ext uri="{BB962C8B-B14F-4D97-AF65-F5344CB8AC3E}">
        <p14:creationId xmlns:p14="http://schemas.microsoft.com/office/powerpoint/2010/main" val="28604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Definitions</a:t>
            </a:r>
            <a:endParaRPr lang="en-US" dirty="0"/>
          </a:p>
        </p:txBody>
      </p:sp>
      <p:sp>
        <p:nvSpPr>
          <p:cNvPr id="3" name="Text Placeholder 2"/>
          <p:cNvSpPr>
            <a:spLocks noGrp="1"/>
          </p:cNvSpPr>
          <p:nvPr>
            <p:ph type="body" idx="1"/>
          </p:nvPr>
        </p:nvSpPr>
        <p:spPr>
          <a:xfrm>
            <a:off x="990600" y="1676400"/>
            <a:ext cx="10058400" cy="4648200"/>
          </a:xfrm>
        </p:spPr>
        <p:txBody>
          <a:bodyPr>
            <a:normAutofit/>
          </a:bodyPr>
          <a:lstStyle/>
          <a:p>
            <a:pPr algn="ctr"/>
            <a:r>
              <a:rPr lang="en-US" sz="4300" dirty="0" smtClean="0"/>
              <a:t>Foul (flagrant) </a:t>
            </a:r>
            <a:r>
              <a:rPr lang="en-US" dirty="0">
                <a:solidFill>
                  <a:srgbClr val="FFC000"/>
                </a:solidFill>
              </a:rPr>
              <a:t>(Rule </a:t>
            </a:r>
            <a:r>
              <a:rPr lang="en-US" dirty="0" smtClean="0">
                <a:solidFill>
                  <a:srgbClr val="FFC000"/>
                </a:solidFill>
              </a:rPr>
              <a:t>4-19)</a:t>
            </a:r>
            <a:endParaRPr lang="en-US" dirty="0"/>
          </a:p>
          <a:p>
            <a:endParaRPr lang="en-US" dirty="0" smtClean="0"/>
          </a:p>
          <a:p>
            <a:r>
              <a:rPr lang="en-US" b="1" dirty="0"/>
              <a:t>ART. 4 . . . </a:t>
            </a:r>
            <a:r>
              <a:rPr lang="en-US" dirty="0"/>
              <a:t>A flagrant foul may be a personal or technical foul of a violent </a:t>
            </a:r>
            <a:r>
              <a:rPr lang="en-US" dirty="0" smtClean="0"/>
              <a:t>or 	      savage </a:t>
            </a:r>
            <a:r>
              <a:rPr lang="en-US" dirty="0"/>
              <a:t>nature, or a technical noncontact foul which displays </a:t>
            </a:r>
            <a:r>
              <a:rPr lang="en-US" dirty="0" smtClean="0"/>
              <a:t>	      unacceptable conduct</a:t>
            </a:r>
            <a:r>
              <a:rPr lang="en-US" dirty="0"/>
              <a:t>. It may or may not be intentional. If </a:t>
            </a:r>
            <a:r>
              <a:rPr lang="en-US" dirty="0" smtClean="0"/>
              <a:t>	    	      personal</a:t>
            </a:r>
            <a:r>
              <a:rPr lang="en-US" dirty="0"/>
              <a:t>, it involves, but is </a:t>
            </a:r>
            <a:r>
              <a:rPr lang="en-US" dirty="0" smtClean="0"/>
              <a:t>not limited </a:t>
            </a:r>
            <a:r>
              <a:rPr lang="en-US" dirty="0"/>
              <a:t>to violent contact such as: </a:t>
            </a:r>
            <a:r>
              <a:rPr lang="en-US" dirty="0" smtClean="0"/>
              <a:t>	      striking</a:t>
            </a:r>
            <a:r>
              <a:rPr lang="en-US" dirty="0"/>
              <a:t>, kicking and kneeing. If technical, </a:t>
            </a:r>
            <a:r>
              <a:rPr lang="en-US" dirty="0" smtClean="0"/>
              <a:t>it involves </a:t>
            </a:r>
            <a:r>
              <a:rPr lang="en-US" dirty="0"/>
              <a:t>dead-ball </a:t>
            </a:r>
            <a:r>
              <a:rPr lang="en-US" dirty="0" smtClean="0"/>
              <a:t>	      contact </a:t>
            </a:r>
            <a:r>
              <a:rPr lang="en-US" dirty="0"/>
              <a:t>or noncontact at any time which is extreme </a:t>
            </a:r>
            <a:r>
              <a:rPr lang="en-US" dirty="0" smtClean="0"/>
              <a:t>or persistent</a:t>
            </a:r>
            <a:r>
              <a:rPr lang="en-US" dirty="0"/>
              <a:t>, </a:t>
            </a:r>
            <a:r>
              <a:rPr lang="en-US" dirty="0" smtClean="0"/>
              <a:t>	      vulgar </a:t>
            </a:r>
            <a:r>
              <a:rPr lang="en-US" dirty="0"/>
              <a:t>or abusive conduct. Fighting is a flagrant act.</a:t>
            </a:r>
          </a:p>
        </p:txBody>
      </p:sp>
    </p:spTree>
    <p:extLst>
      <p:ext uri="{BB962C8B-B14F-4D97-AF65-F5344CB8AC3E}">
        <p14:creationId xmlns:p14="http://schemas.microsoft.com/office/powerpoint/2010/main" val="57201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Definitions</a:t>
            </a:r>
            <a:endParaRPr lang="en-US" dirty="0"/>
          </a:p>
        </p:txBody>
      </p:sp>
      <p:sp>
        <p:nvSpPr>
          <p:cNvPr id="3" name="Text Placeholder 2"/>
          <p:cNvSpPr>
            <a:spLocks noGrp="1"/>
          </p:cNvSpPr>
          <p:nvPr>
            <p:ph type="body" idx="1"/>
          </p:nvPr>
        </p:nvSpPr>
        <p:spPr>
          <a:xfrm>
            <a:off x="990600" y="1676400"/>
            <a:ext cx="10058400" cy="4648200"/>
          </a:xfrm>
        </p:spPr>
        <p:txBody>
          <a:bodyPr>
            <a:normAutofit fontScale="92500" lnSpcReduction="10000"/>
          </a:bodyPr>
          <a:lstStyle/>
          <a:p>
            <a:pPr algn="ctr"/>
            <a:r>
              <a:rPr lang="en-US" sz="4300" dirty="0" smtClean="0"/>
              <a:t>Foul (Double and False Double) </a:t>
            </a:r>
            <a:r>
              <a:rPr lang="en-US" sz="2600" dirty="0">
                <a:solidFill>
                  <a:srgbClr val="FFC000"/>
                </a:solidFill>
              </a:rPr>
              <a:t>(Rule </a:t>
            </a:r>
            <a:r>
              <a:rPr lang="en-US" sz="2600" dirty="0" smtClean="0">
                <a:solidFill>
                  <a:srgbClr val="FFC000"/>
                </a:solidFill>
              </a:rPr>
              <a:t>4-19)</a:t>
            </a:r>
            <a:endParaRPr lang="en-US" sz="2600" dirty="0"/>
          </a:p>
          <a:p>
            <a:endParaRPr lang="en-US" dirty="0" smtClean="0"/>
          </a:p>
          <a:p>
            <a:r>
              <a:rPr lang="en-US" b="1" dirty="0"/>
              <a:t>ART. 8 . . . </a:t>
            </a:r>
            <a:r>
              <a:rPr lang="en-US" dirty="0"/>
              <a:t>Double fouls:</a:t>
            </a:r>
          </a:p>
          <a:p>
            <a:r>
              <a:rPr lang="en-US" dirty="0" smtClean="0"/>
              <a:t>	     a</a:t>
            </a:r>
            <a:r>
              <a:rPr lang="en-US" dirty="0"/>
              <a:t>. A double personal foul is a situation in which two opponents </a:t>
            </a:r>
            <a:r>
              <a:rPr lang="en-US" dirty="0" smtClean="0"/>
              <a:t>	    	     commit personal </a:t>
            </a:r>
            <a:r>
              <a:rPr lang="en-US" dirty="0"/>
              <a:t>fouls against each other at approximately the </a:t>
            </a:r>
            <a:r>
              <a:rPr lang="en-US" dirty="0" smtClean="0"/>
              <a:t>same 	     time</a:t>
            </a:r>
            <a:r>
              <a:rPr lang="en-US" dirty="0"/>
              <a:t>.</a:t>
            </a:r>
          </a:p>
          <a:p>
            <a:r>
              <a:rPr lang="en-US" dirty="0" smtClean="0"/>
              <a:t>	     b</a:t>
            </a:r>
            <a:r>
              <a:rPr lang="en-US" dirty="0"/>
              <a:t>. A double technical foul is a situation in which two opponents </a:t>
            </a:r>
            <a:r>
              <a:rPr lang="en-US" dirty="0" smtClean="0"/>
              <a:t>	    	     commit technical </a:t>
            </a:r>
            <a:r>
              <a:rPr lang="en-US" dirty="0"/>
              <a:t>fouls against each other at approximately the </a:t>
            </a:r>
            <a:r>
              <a:rPr lang="en-US" dirty="0" smtClean="0"/>
              <a:t>same 	     time</a:t>
            </a:r>
            <a:r>
              <a:rPr lang="en-US" dirty="0"/>
              <a:t>.</a:t>
            </a:r>
          </a:p>
          <a:p>
            <a:r>
              <a:rPr lang="en-US" b="1" dirty="0"/>
              <a:t>ART. 9 . . . </a:t>
            </a:r>
            <a:r>
              <a:rPr lang="en-US" dirty="0"/>
              <a:t>A false double foul is a situation in which there are fouls by </a:t>
            </a:r>
            <a:r>
              <a:rPr lang="en-US" dirty="0" smtClean="0"/>
              <a:t>both 	   	     teams</a:t>
            </a:r>
            <a:r>
              <a:rPr lang="en-US" dirty="0"/>
              <a:t>, the second of which occurs before the clock is started following </a:t>
            </a:r>
            <a:r>
              <a:rPr lang="en-US" dirty="0" smtClean="0"/>
              <a:t>	     the first, and </a:t>
            </a:r>
            <a:r>
              <a:rPr lang="en-US" dirty="0"/>
              <a:t>such that at least one of the attributes of a double foul is </a:t>
            </a:r>
            <a:r>
              <a:rPr lang="en-US" dirty="0" smtClean="0"/>
              <a:t>	     absent</a:t>
            </a:r>
            <a:r>
              <a:rPr lang="en-US" dirty="0"/>
              <a:t>.</a:t>
            </a:r>
          </a:p>
        </p:txBody>
      </p:sp>
    </p:spTree>
    <p:extLst>
      <p:ext uri="{BB962C8B-B14F-4D97-AF65-F5344CB8AC3E}">
        <p14:creationId xmlns:p14="http://schemas.microsoft.com/office/powerpoint/2010/main" val="269567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Definitions</a:t>
            </a:r>
            <a:endParaRPr lang="en-US" dirty="0"/>
          </a:p>
        </p:txBody>
      </p:sp>
      <p:sp>
        <p:nvSpPr>
          <p:cNvPr id="3" name="Text Placeholder 2"/>
          <p:cNvSpPr>
            <a:spLocks noGrp="1"/>
          </p:cNvSpPr>
          <p:nvPr>
            <p:ph type="body" idx="1"/>
          </p:nvPr>
        </p:nvSpPr>
        <p:spPr>
          <a:xfrm>
            <a:off x="990600" y="1676400"/>
            <a:ext cx="10058400" cy="4648200"/>
          </a:xfrm>
        </p:spPr>
        <p:txBody>
          <a:bodyPr>
            <a:normAutofit/>
          </a:bodyPr>
          <a:lstStyle/>
          <a:p>
            <a:pPr algn="ctr"/>
            <a:r>
              <a:rPr lang="en-US" sz="4300" dirty="0" smtClean="0"/>
              <a:t>Foul (Unsporting) </a:t>
            </a:r>
            <a:r>
              <a:rPr lang="en-US" dirty="0">
                <a:solidFill>
                  <a:srgbClr val="FFC000"/>
                </a:solidFill>
              </a:rPr>
              <a:t>(Rule </a:t>
            </a:r>
            <a:r>
              <a:rPr lang="en-US" dirty="0" smtClean="0">
                <a:solidFill>
                  <a:srgbClr val="FFC000"/>
                </a:solidFill>
              </a:rPr>
              <a:t>4-19)</a:t>
            </a:r>
            <a:endParaRPr lang="en-US" dirty="0"/>
          </a:p>
          <a:p>
            <a:endParaRPr lang="en-US" dirty="0" smtClean="0"/>
          </a:p>
          <a:p>
            <a:r>
              <a:rPr lang="en-US" b="1" dirty="0"/>
              <a:t>ART. 14 . . . </a:t>
            </a:r>
            <a:r>
              <a:rPr lang="en-US" dirty="0"/>
              <a:t>An unsporting foul is a noncontact technical foul which </a:t>
            </a:r>
            <a:r>
              <a:rPr lang="en-US" dirty="0" smtClean="0"/>
              <a:t>consists 	        of </a:t>
            </a:r>
            <a:r>
              <a:rPr lang="en-US" dirty="0"/>
              <a:t>unfair, unethical, dishonorable conduct or any behavior not in </a:t>
            </a:r>
            <a:r>
              <a:rPr lang="en-US" dirty="0" smtClean="0"/>
              <a:t>	        accordance with the </a:t>
            </a:r>
            <a:r>
              <a:rPr lang="en-US" dirty="0"/>
              <a:t>spirit of fair play.</a:t>
            </a:r>
          </a:p>
        </p:txBody>
      </p:sp>
    </p:spTree>
    <p:extLst>
      <p:ext uri="{BB962C8B-B14F-4D97-AF65-F5344CB8AC3E}">
        <p14:creationId xmlns:p14="http://schemas.microsoft.com/office/powerpoint/2010/main" val="6648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Definitions</a:t>
            </a:r>
            <a:endParaRPr lang="en-US" dirty="0"/>
          </a:p>
        </p:txBody>
      </p:sp>
      <p:sp>
        <p:nvSpPr>
          <p:cNvPr id="3" name="Text Placeholder 2"/>
          <p:cNvSpPr>
            <a:spLocks noGrp="1"/>
          </p:cNvSpPr>
          <p:nvPr>
            <p:ph type="body" idx="1"/>
          </p:nvPr>
        </p:nvSpPr>
        <p:spPr>
          <a:xfrm>
            <a:off x="990600" y="1676400"/>
            <a:ext cx="10058400" cy="4648200"/>
          </a:xfrm>
        </p:spPr>
        <p:txBody>
          <a:bodyPr>
            <a:normAutofit fontScale="85000" lnSpcReduction="20000"/>
          </a:bodyPr>
          <a:lstStyle/>
          <a:p>
            <a:pPr algn="ctr"/>
            <a:r>
              <a:rPr lang="en-US" sz="4700" dirty="0" smtClean="0"/>
              <a:t>Players/Bench Personnel/Team Members</a:t>
            </a:r>
          </a:p>
          <a:p>
            <a:pPr algn="ctr"/>
            <a:r>
              <a:rPr lang="en-US" dirty="0">
                <a:solidFill>
                  <a:srgbClr val="FFC000"/>
                </a:solidFill>
              </a:rPr>
              <a:t>(Rule </a:t>
            </a:r>
            <a:r>
              <a:rPr lang="en-US" dirty="0" smtClean="0">
                <a:solidFill>
                  <a:srgbClr val="FFC000"/>
                </a:solidFill>
              </a:rPr>
              <a:t>4-34)</a:t>
            </a:r>
            <a:endParaRPr lang="en-US" sz="2800" dirty="0"/>
          </a:p>
          <a:p>
            <a:endParaRPr lang="en-US" dirty="0" smtClean="0"/>
          </a:p>
          <a:p>
            <a:r>
              <a:rPr lang="en-US" b="1" dirty="0"/>
              <a:t>ART. 1 . . . </a:t>
            </a:r>
            <a:r>
              <a:rPr lang="en-US" dirty="0"/>
              <a:t>A player is one of five team members who are legally on the </a:t>
            </a:r>
            <a:r>
              <a:rPr lang="en-US" dirty="0" smtClean="0"/>
              <a:t>court at any </a:t>
            </a:r>
            <a:r>
              <a:rPr lang="en-US" dirty="0"/>
              <a:t>given </a:t>
            </a:r>
            <a:r>
              <a:rPr lang="en-US" dirty="0" smtClean="0"/>
              <a:t>	    time</a:t>
            </a:r>
            <a:r>
              <a:rPr lang="en-US" dirty="0"/>
              <a:t>, </a:t>
            </a:r>
            <a:r>
              <a:rPr lang="en-US" dirty="0" smtClean="0"/>
              <a:t>except intermission</a:t>
            </a:r>
            <a:r>
              <a:rPr lang="en-US" dirty="0"/>
              <a:t>.</a:t>
            </a:r>
          </a:p>
          <a:p>
            <a:r>
              <a:rPr lang="en-US" b="1" dirty="0"/>
              <a:t>ART. 2 . . . </a:t>
            </a:r>
            <a:r>
              <a:rPr lang="en-US" dirty="0"/>
              <a:t>Bench personnel are all individuals who are part of or affiliated </a:t>
            </a:r>
            <a:r>
              <a:rPr lang="en-US" dirty="0" smtClean="0"/>
              <a:t>with a team</a:t>
            </a:r>
            <a:r>
              <a:rPr lang="en-US" dirty="0"/>
              <a:t>, </a:t>
            </a:r>
            <a:r>
              <a:rPr lang="en-US" dirty="0" smtClean="0"/>
              <a:t>	    including</a:t>
            </a:r>
            <a:r>
              <a:rPr lang="en-US" dirty="0"/>
              <a:t>, but </a:t>
            </a:r>
            <a:r>
              <a:rPr lang="en-US" dirty="0" smtClean="0"/>
              <a:t>not limited </a:t>
            </a:r>
            <a:r>
              <a:rPr lang="en-US" dirty="0"/>
              <a:t>to: substitutes, coaches, manager(s) </a:t>
            </a:r>
            <a:r>
              <a:rPr lang="en-US" dirty="0" smtClean="0"/>
              <a:t>and 	    	    statistician(s</a:t>
            </a:r>
            <a:r>
              <a:rPr lang="en-US" dirty="0"/>
              <a:t>). During an intermission, all team members are </a:t>
            </a:r>
            <a:r>
              <a:rPr lang="en-US" dirty="0" smtClean="0"/>
              <a:t>bench personnel 	    for the </a:t>
            </a:r>
            <a:r>
              <a:rPr lang="en-US" dirty="0"/>
              <a:t>purpose of penalizing unsporting behavior.</a:t>
            </a:r>
          </a:p>
          <a:p>
            <a:r>
              <a:rPr lang="en-US" b="1" dirty="0"/>
              <a:t>ART. 3 . . . </a:t>
            </a:r>
            <a:r>
              <a:rPr lang="en-US" dirty="0"/>
              <a:t>A substitute becomes a player when he/she legally enters the </a:t>
            </a:r>
            <a:r>
              <a:rPr lang="en-US" dirty="0" smtClean="0"/>
              <a:t>court. If entry </a:t>
            </a:r>
            <a:r>
              <a:rPr lang="en-US" dirty="0"/>
              <a:t>is </a:t>
            </a:r>
            <a:r>
              <a:rPr lang="en-US" dirty="0" smtClean="0"/>
              <a:t>	    not </a:t>
            </a:r>
            <a:r>
              <a:rPr lang="en-US" dirty="0"/>
              <a:t>legal, the substitute becomes a player when the </a:t>
            </a:r>
            <a:r>
              <a:rPr lang="en-US" dirty="0" smtClean="0"/>
              <a:t>ball becomes live. A </a:t>
            </a:r>
            <a:r>
              <a:rPr lang="en-US" dirty="0"/>
              <a:t>player </a:t>
            </a:r>
            <a:r>
              <a:rPr lang="en-US" dirty="0" smtClean="0"/>
              <a:t>	    becomes </a:t>
            </a:r>
            <a:r>
              <a:rPr lang="en-US" dirty="0"/>
              <a:t>bench personnel after his/her </a:t>
            </a:r>
            <a:r>
              <a:rPr lang="en-US" dirty="0" smtClean="0"/>
              <a:t>substitute becomes </a:t>
            </a:r>
            <a:r>
              <a:rPr lang="en-US" dirty="0"/>
              <a:t>a player </a:t>
            </a:r>
            <a:r>
              <a:rPr lang="en-US" dirty="0" smtClean="0"/>
              <a:t>or after 	    notification </a:t>
            </a:r>
            <a:r>
              <a:rPr lang="en-US" dirty="0"/>
              <a:t>of the coach following </a:t>
            </a:r>
            <a:r>
              <a:rPr lang="en-US" dirty="0" smtClean="0"/>
              <a:t>his/her </a:t>
            </a:r>
            <a:r>
              <a:rPr lang="en-US" dirty="0"/>
              <a:t>disqualification.</a:t>
            </a:r>
          </a:p>
          <a:p>
            <a:r>
              <a:rPr lang="en-US" b="1" dirty="0"/>
              <a:t>ART. 4 . . . </a:t>
            </a:r>
            <a:r>
              <a:rPr lang="en-US" dirty="0"/>
              <a:t>A team member is a member of bench personnel who is in </a:t>
            </a:r>
            <a:r>
              <a:rPr lang="en-US" dirty="0" smtClean="0"/>
              <a:t>uniform and is 	    eligible </a:t>
            </a:r>
            <a:r>
              <a:rPr lang="en-US" dirty="0"/>
              <a:t>to become a player.</a:t>
            </a:r>
          </a:p>
        </p:txBody>
      </p:sp>
    </p:spTree>
    <p:extLst>
      <p:ext uri="{BB962C8B-B14F-4D97-AF65-F5344CB8AC3E}">
        <p14:creationId xmlns:p14="http://schemas.microsoft.com/office/powerpoint/2010/main" val="301642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914400"/>
          </a:xfrm>
        </p:spPr>
        <p:txBody>
          <a:bodyPr/>
          <a:lstStyle/>
          <a:p>
            <a:pPr algn="ctr"/>
            <a:r>
              <a:rPr lang="en-US" dirty="0" smtClean="0"/>
              <a:t>Definitions</a:t>
            </a:r>
            <a:endParaRPr lang="en-US" dirty="0"/>
          </a:p>
        </p:txBody>
      </p:sp>
      <p:sp>
        <p:nvSpPr>
          <p:cNvPr id="3" name="Text Placeholder 2"/>
          <p:cNvSpPr>
            <a:spLocks noGrp="1"/>
          </p:cNvSpPr>
          <p:nvPr>
            <p:ph type="body" idx="1"/>
          </p:nvPr>
        </p:nvSpPr>
        <p:spPr>
          <a:xfrm>
            <a:off x="990600" y="1676400"/>
            <a:ext cx="10058400" cy="4648200"/>
          </a:xfrm>
        </p:spPr>
        <p:txBody>
          <a:bodyPr>
            <a:normAutofit fontScale="92500" lnSpcReduction="20000"/>
          </a:bodyPr>
          <a:lstStyle/>
          <a:p>
            <a:pPr algn="ctr"/>
            <a:r>
              <a:rPr lang="en-US" sz="4300" dirty="0" smtClean="0"/>
              <a:t>Point of Interruption</a:t>
            </a:r>
            <a:r>
              <a:rPr lang="en-US" sz="4400" dirty="0">
                <a:solidFill>
                  <a:srgbClr val="FFC000"/>
                </a:solidFill>
              </a:rPr>
              <a:t> </a:t>
            </a:r>
            <a:r>
              <a:rPr lang="en-US" sz="2600" dirty="0">
                <a:solidFill>
                  <a:srgbClr val="FFC000"/>
                </a:solidFill>
              </a:rPr>
              <a:t>(Rule </a:t>
            </a:r>
            <a:r>
              <a:rPr lang="en-US" sz="2600" dirty="0" smtClean="0">
                <a:solidFill>
                  <a:srgbClr val="FFC000"/>
                </a:solidFill>
              </a:rPr>
              <a:t>4-36)</a:t>
            </a:r>
            <a:endParaRPr lang="en-US" sz="2600" dirty="0"/>
          </a:p>
          <a:p>
            <a:endParaRPr lang="en-US" dirty="0" smtClean="0"/>
          </a:p>
          <a:p>
            <a:r>
              <a:rPr lang="en-US" b="1" dirty="0"/>
              <a:t>ART. 1 </a:t>
            </a:r>
            <a:r>
              <a:rPr lang="en-US" b="1" dirty="0" smtClean="0"/>
              <a:t>... </a:t>
            </a:r>
            <a:r>
              <a:rPr lang="en-US" dirty="0"/>
              <a:t>Method of resuming play due to an official's inadvertent whistle, </a:t>
            </a:r>
            <a:r>
              <a:rPr lang="en-US" dirty="0" smtClean="0"/>
              <a:t>an 	   interrupted game, </a:t>
            </a:r>
            <a:r>
              <a:rPr lang="en-US" dirty="0"/>
              <a:t>a correctable </a:t>
            </a:r>
            <a:r>
              <a:rPr lang="en-US" dirty="0" smtClean="0"/>
              <a:t>error, </a:t>
            </a:r>
            <a:r>
              <a:rPr lang="en-US" dirty="0"/>
              <a:t>a </a:t>
            </a:r>
            <a:r>
              <a:rPr lang="en-US" dirty="0" smtClean="0"/>
              <a:t>double personal, double 	   	   technical </a:t>
            </a:r>
            <a:r>
              <a:rPr lang="en-US" dirty="0"/>
              <a:t>or simultaneous </a:t>
            </a:r>
            <a:r>
              <a:rPr lang="en-US" dirty="0" smtClean="0"/>
              <a:t>foul.</a:t>
            </a:r>
            <a:endParaRPr lang="en-US" dirty="0"/>
          </a:p>
          <a:p>
            <a:r>
              <a:rPr lang="en-US" b="1" dirty="0"/>
              <a:t>ART. </a:t>
            </a:r>
            <a:r>
              <a:rPr lang="en-US" b="1" dirty="0" smtClean="0"/>
              <a:t>2 … </a:t>
            </a:r>
            <a:r>
              <a:rPr lang="en-US" dirty="0" smtClean="0"/>
              <a:t>Play </a:t>
            </a:r>
            <a:r>
              <a:rPr lang="en-US" dirty="0"/>
              <a:t>shall be resumed by one of the following methods:</a:t>
            </a:r>
          </a:p>
          <a:p>
            <a:r>
              <a:rPr lang="en-US" dirty="0" smtClean="0"/>
              <a:t>	a</a:t>
            </a:r>
            <a:r>
              <a:rPr lang="en-US" dirty="0"/>
              <a:t>. A throw-in to the team that was in control at a spot nearest to where </a:t>
            </a:r>
            <a:r>
              <a:rPr lang="en-US" dirty="0" smtClean="0"/>
              <a:t>the 	    ball </a:t>
            </a:r>
            <a:r>
              <a:rPr lang="en-US" dirty="0"/>
              <a:t>was located when the interruption occurred.</a:t>
            </a:r>
          </a:p>
          <a:p>
            <a:r>
              <a:rPr lang="en-US" dirty="0" smtClean="0"/>
              <a:t>	b</a:t>
            </a:r>
            <a:r>
              <a:rPr lang="en-US" dirty="0"/>
              <a:t>. A free throw or a throw-in when the interruption occurred during </a:t>
            </a:r>
            <a:r>
              <a:rPr lang="en-US" dirty="0" smtClean="0"/>
              <a:t>this 	    activity </a:t>
            </a:r>
            <a:r>
              <a:rPr lang="en-US" dirty="0"/>
              <a:t>or if a team is entitled to such.</a:t>
            </a:r>
          </a:p>
          <a:p>
            <a:r>
              <a:rPr lang="en-US" dirty="0" smtClean="0"/>
              <a:t>	c</a:t>
            </a:r>
            <a:r>
              <a:rPr lang="en-US" dirty="0"/>
              <a:t>. A jump ball or alternating-possession throw-in when neither team is </a:t>
            </a:r>
            <a:r>
              <a:rPr lang="en-US" dirty="0" smtClean="0"/>
              <a:t>in 	    control </a:t>
            </a:r>
            <a:r>
              <a:rPr lang="en-US" dirty="0"/>
              <a:t>and no goal, infraction, nor end of quarter/extra period is </a:t>
            </a:r>
            <a:r>
              <a:rPr lang="en-US" dirty="0" smtClean="0"/>
              <a:t>	  	    involved when </a:t>
            </a:r>
            <a:r>
              <a:rPr lang="en-US" dirty="0"/>
              <a:t>the game is interrupted.</a:t>
            </a:r>
          </a:p>
        </p:txBody>
      </p:sp>
    </p:spTree>
    <p:extLst>
      <p:ext uri="{BB962C8B-B14F-4D97-AF65-F5344CB8AC3E}">
        <p14:creationId xmlns:p14="http://schemas.microsoft.com/office/powerpoint/2010/main" val="391292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Ball powerpoint templat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BBall powerpoint template</Template>
  <TotalTime>0</TotalTime>
  <Words>1092</Words>
  <Application>Microsoft Office PowerPoint</Application>
  <PresentationFormat>Custom</PresentationFormat>
  <Paragraphs>129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BBall powerpoint template</vt:lpstr>
      <vt:lpstr>Far West Suburban Basketball Officials Association</vt:lpstr>
      <vt:lpstr>Fighting Presentation</vt:lpstr>
      <vt:lpstr>Definitions</vt:lpstr>
      <vt:lpstr>Definitions</vt:lpstr>
      <vt:lpstr>Definitions</vt:lpstr>
      <vt:lpstr>Definitions</vt:lpstr>
      <vt:lpstr>Definitions</vt:lpstr>
      <vt:lpstr>Definitions</vt:lpstr>
      <vt:lpstr>Definitions</vt:lpstr>
      <vt:lpstr>Rules</vt:lpstr>
      <vt:lpstr>Rules</vt:lpstr>
      <vt:lpstr>Rules</vt:lpstr>
      <vt:lpstr>Rules</vt:lpstr>
      <vt:lpstr>Rules</vt:lpstr>
      <vt:lpstr>Rules</vt:lpstr>
      <vt:lpstr>Handling a fight</vt:lpstr>
      <vt:lpstr>Cases</vt:lpstr>
      <vt:lpstr>Cases</vt:lpstr>
      <vt:lpstr>Cases</vt:lpstr>
      <vt:lpstr>Cases</vt:lpstr>
      <vt:lpstr>Cases</vt:lpstr>
      <vt:lpstr>Questions/discussion?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2013-09-29T21:19:41Z</dcterms:created>
  <dcterms:modified xsi:type="dcterms:W3CDTF">2013-10-28T12:32:20Z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